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78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71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591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99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39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36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44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707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92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254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612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09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60044-09C1-4A5D-8079-D0999043F3D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93234-F8C5-4FCB-B2E8-0B4651B80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06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96253"/>
            <a:ext cx="9557084" cy="107081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 9. Проведение изменений в организации 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1720517"/>
            <a:ext cx="11538284" cy="5221704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ru-RU" dirty="0" smtClean="0"/>
              <a:t>Значение организационных изменений. Основные цели и задачи изменений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Виды изменений в организации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Причины организационных изменений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Сопротивление организационным изменениям</a:t>
            </a:r>
          </a:p>
          <a:p>
            <a:pPr marL="457200" indent="-457200" algn="just">
              <a:buAutoNum type="arabicPeriod"/>
            </a:pPr>
            <a:r>
              <a:rPr lang="ru-RU" dirty="0" smtClean="0"/>
              <a:t>Определение рисков организационных </a:t>
            </a:r>
            <a:r>
              <a:rPr lang="ru-RU" dirty="0" smtClean="0"/>
              <a:t>изменений</a:t>
            </a:r>
          </a:p>
          <a:p>
            <a:pPr marL="457200" lvl="0" indent="-457200" algn="just">
              <a:buFont typeface="Arial" panose="020B0604020202020204" pitchFamily="34" charset="0"/>
              <a:buAutoNum type="arabicPeriod"/>
            </a:pPr>
            <a:r>
              <a:rPr lang="ru-RU" dirty="0">
                <a:solidFill>
                  <a:prstClr val="black"/>
                </a:solidFill>
              </a:rPr>
              <a:t>Модели организационных </a:t>
            </a:r>
            <a:r>
              <a:rPr lang="ru-RU" dirty="0" smtClean="0">
                <a:solidFill>
                  <a:prstClr val="black"/>
                </a:solidFill>
              </a:rPr>
              <a:t>изменений (самостоятельно)</a:t>
            </a:r>
            <a:endParaRPr lang="ru-RU" dirty="0">
              <a:solidFill>
                <a:prstClr val="black"/>
              </a:solidFill>
            </a:endParaRPr>
          </a:p>
          <a:p>
            <a:pPr marL="457200" indent="-457200" algn="just">
              <a:buAutoNum type="arabicPeriod"/>
            </a:pPr>
            <a:endParaRPr lang="ru-RU" dirty="0" smtClean="0"/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2704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Классификация изменений в организации: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	</a:t>
            </a:r>
            <a:r>
              <a:rPr lang="ru-RU" dirty="0"/>
              <a:t>функциональной направленности в составе менеджмента </a:t>
            </a:r>
            <a:r>
              <a:rPr lang="ru-RU" dirty="0" smtClean="0"/>
              <a:t>орга­низации (производственно-технологические </a:t>
            </a:r>
            <a:r>
              <a:rPr lang="ru-RU" dirty="0"/>
              <a:t>изменения</a:t>
            </a:r>
            <a:r>
              <a:rPr lang="ru-RU" dirty="0" smtClean="0"/>
              <a:t>; изменения </a:t>
            </a:r>
            <a:r>
              <a:rPr lang="ru-RU" dirty="0"/>
              <a:t>в управлении финансами</a:t>
            </a:r>
            <a:r>
              <a:rPr lang="ru-RU" dirty="0" smtClean="0"/>
              <a:t>; изменения </a:t>
            </a:r>
            <a:r>
              <a:rPr lang="ru-RU" dirty="0"/>
              <a:t>в управлении маркетингом</a:t>
            </a:r>
            <a:r>
              <a:rPr lang="ru-RU" dirty="0" smtClean="0"/>
              <a:t>; изменения </a:t>
            </a:r>
            <a:r>
              <a:rPr lang="ru-RU" dirty="0"/>
              <a:t>в управлении персоналом</a:t>
            </a:r>
            <a:r>
              <a:rPr lang="ru-RU" dirty="0" smtClean="0"/>
              <a:t>; изменения </a:t>
            </a:r>
            <a:r>
              <a:rPr lang="ru-RU" dirty="0"/>
              <a:t>в управлении внешнеэкономической деятельно­стью</a:t>
            </a:r>
            <a:r>
              <a:rPr lang="ru-RU" dirty="0" smtClean="0"/>
              <a:t>; изменения </a:t>
            </a:r>
            <a:r>
              <a:rPr lang="ru-RU" dirty="0"/>
              <a:t>в управлении </a:t>
            </a:r>
            <a:r>
              <a:rPr lang="ru-RU" dirty="0" smtClean="0"/>
              <a:t>инновациями);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</a:t>
            </a:r>
            <a:r>
              <a:rPr lang="ru-RU" dirty="0" smtClean="0"/>
              <a:t>	по объекту изменений (перемены в управленческой системе и технологиях, изменения, которые касаются условий труда и его организации);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</a:t>
            </a:r>
            <a:r>
              <a:rPr lang="ru-RU" dirty="0" smtClean="0"/>
              <a:t>	по уровню проводимых изменений (затрагивают как отдельную группу сотрудников или подразделения, так и всю организацию);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</a:t>
            </a:r>
            <a:r>
              <a:rPr lang="ru-RU" dirty="0" smtClean="0"/>
              <a:t>	по степени интенсивности осуществления (эволюционные, проводимые посредством реформ, и революционные, которые связаны чаще всего с разрушением устаревшей системы);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</a:t>
            </a:r>
            <a:r>
              <a:rPr lang="ru-RU" dirty="0" smtClean="0"/>
              <a:t>	в зависимости от вероятности событий (непредвиденные </a:t>
            </a:r>
            <a:r>
              <a:rPr lang="ru-RU" dirty="0"/>
              <a:t>(спонтанные) </a:t>
            </a:r>
            <a:r>
              <a:rPr lang="ru-RU" dirty="0" smtClean="0"/>
              <a:t>изменения и планомерные </a:t>
            </a:r>
            <a:r>
              <a:rPr lang="ru-RU" dirty="0"/>
              <a:t>(целенаправленные) </a:t>
            </a:r>
            <a:r>
              <a:rPr lang="ru-RU" dirty="0" smtClean="0"/>
              <a:t>изменения);</a:t>
            </a:r>
            <a:endParaRPr lang="ru-RU" dirty="0"/>
          </a:p>
          <a:p>
            <a:pPr algn="just"/>
            <a:r>
              <a:rPr lang="ru-RU" dirty="0">
                <a:solidFill>
                  <a:srgbClr val="FF0000"/>
                </a:solidFill>
              </a:rPr>
              <a:t>• 	</a:t>
            </a:r>
            <a:r>
              <a:rPr lang="ru-RU" dirty="0" smtClean="0"/>
              <a:t>по </a:t>
            </a:r>
            <a:r>
              <a:rPr lang="ru-RU" dirty="0"/>
              <a:t>направленности действия изменения во </a:t>
            </a:r>
            <a:r>
              <a:rPr lang="ru-RU" dirty="0" smtClean="0"/>
              <a:t>времени (стратегические; тактические; оперативные; стабилизационные);</a:t>
            </a:r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072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29182" t="15399" r="21913" b="9316"/>
          <a:stretch/>
        </p:blipFill>
        <p:spPr bwMode="auto">
          <a:xfrm>
            <a:off x="613611" y="770021"/>
            <a:ext cx="11129210" cy="531795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55033" y="266380"/>
            <a:ext cx="102990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</a:rPr>
              <a:t>Таблица 1 - Типология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организационных изменений по направленности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120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	К факторам управления организационными изменениями можно отнести: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Внешние: </a:t>
            </a:r>
          </a:p>
          <a:p>
            <a:pPr algn="just"/>
            <a:r>
              <a:rPr lang="ru-RU" dirty="0" smtClean="0"/>
              <a:t>•	экономические факторы (глобализация рынка или региональная дифференциация);</a:t>
            </a:r>
          </a:p>
          <a:p>
            <a:pPr algn="just"/>
            <a:r>
              <a:rPr lang="ru-RU" dirty="0" smtClean="0"/>
              <a:t>•	технологические факторы (распространение передовых технологий); </a:t>
            </a:r>
          </a:p>
          <a:p>
            <a:pPr algn="just"/>
            <a:r>
              <a:rPr lang="ru-RU" dirty="0" smtClean="0"/>
              <a:t>•	стратегические факторы (стратегия роста организации);</a:t>
            </a:r>
          </a:p>
          <a:p>
            <a:pPr algn="just"/>
            <a:r>
              <a:rPr lang="ru-RU" dirty="0" smtClean="0"/>
              <a:t>•	политико-правовые факторы (изменения законодательства); </a:t>
            </a:r>
          </a:p>
          <a:p>
            <a:pPr algn="just"/>
            <a:r>
              <a:rPr lang="ru-RU" dirty="0" smtClean="0"/>
              <a:t>•	социально-культурные факторы (демографические изменения, изменения системы ценностей);</a:t>
            </a:r>
          </a:p>
          <a:p>
            <a:pPr algn="just"/>
            <a:r>
              <a:rPr lang="ru-RU" dirty="0" smtClean="0"/>
              <a:t>• 	физико-экологические факторы (климат, экологические причины).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Внутренние:</a:t>
            </a:r>
          </a:p>
          <a:p>
            <a:pPr algn="just"/>
            <a:r>
              <a:rPr lang="ru-RU" dirty="0" smtClean="0"/>
              <a:t>•	области стратегического хозяйствования, фирменная культура, организация производственного процесса, используемая техника, отношения собственности;</a:t>
            </a:r>
          </a:p>
          <a:p>
            <a:pPr algn="just"/>
            <a:r>
              <a:rPr lang="ru-RU" dirty="0" smtClean="0"/>
              <a:t>•	психологическая специфика восприятия социальных и производственных процессов членами организации, их личные амбиции, возможности профессионального роста, открытость кооперации.</a:t>
            </a:r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816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r>
              <a:rPr lang="ru-RU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3. Причины организационных изменений</a:t>
            </a:r>
          </a:p>
          <a:p>
            <a:endParaRPr lang="ru-RU" sz="2800" dirty="0" smtClean="0">
              <a:solidFill>
                <a:srgbClr val="FF0000"/>
              </a:solidFill>
            </a:endParaRPr>
          </a:p>
          <a:p>
            <a:pPr algn="just"/>
            <a:r>
              <a:rPr lang="ru-RU" dirty="0" smtClean="0"/>
              <a:t>	Причины организационных изменений и нововведений могут быть экономическими, идеологическими, организационными, информационными, кадровыми и др.</a:t>
            </a:r>
          </a:p>
          <a:p>
            <a:pPr algn="just"/>
            <a:r>
              <a:rPr lang="ru-RU" dirty="0" smtClean="0"/>
              <a:t>	Наиболее распространенными являются:</a:t>
            </a:r>
          </a:p>
          <a:p>
            <a:pPr algn="just"/>
            <a:r>
              <a:rPr lang="ru-RU" dirty="0" smtClean="0"/>
              <a:t>•	изменение внешних условий работы (действия конкурентов);</a:t>
            </a:r>
          </a:p>
          <a:p>
            <a:pPr algn="just"/>
            <a:r>
              <a:rPr lang="ru-RU" dirty="0" smtClean="0"/>
              <a:t>•	появление прогрессивных технологий решения управленческих задач (автоматизация и компьютеризация);</a:t>
            </a:r>
          </a:p>
          <a:p>
            <a:pPr algn="just"/>
            <a:r>
              <a:rPr lang="ru-RU" dirty="0" smtClean="0"/>
              <a:t>•	бюрократизация аппарата управления (увеличение управленческих расходов).</a:t>
            </a:r>
          </a:p>
          <a:p>
            <a:pPr algn="just"/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923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Причинами способными спровоцировать организационные </a:t>
            </a:r>
            <a:r>
              <a:rPr lang="ru-RU" sz="2800" dirty="0" err="1" smtClean="0">
                <a:solidFill>
                  <a:srgbClr val="FF0000"/>
                </a:solidFill>
              </a:rPr>
              <a:t>изме</a:t>
            </a:r>
            <a:r>
              <a:rPr lang="ru-RU" sz="2800" dirty="0" smtClean="0">
                <a:solidFill>
                  <a:srgbClr val="FF0000"/>
                </a:solidFill>
              </a:rPr>
              <a:t>-нения могут быть:</a:t>
            </a:r>
          </a:p>
          <a:p>
            <a:pPr algn="just"/>
            <a:r>
              <a:rPr lang="ru-RU" sz="2800" dirty="0" smtClean="0"/>
              <a:t>•	кризис, провоцирующий изменения операционного характера, которые позволяют восстановить ликвидность производства, вернуть потерянные рынки сбыта и т.д.;</a:t>
            </a:r>
          </a:p>
          <a:p>
            <a:pPr algn="just"/>
            <a:r>
              <a:rPr lang="ru-RU" sz="2800" dirty="0" smtClean="0"/>
              <a:t>•	фаза роста производства – для данной фазы характерен переход к использованию новых механизмов управления и формирования новых уровней менеджмента, а также перераспределение существующих </a:t>
            </a:r>
            <a:r>
              <a:rPr lang="ru-RU" sz="2800" dirty="0" err="1" smtClean="0"/>
              <a:t>пол-номочий</a:t>
            </a:r>
            <a:r>
              <a:rPr lang="ru-RU" sz="2800" dirty="0" smtClean="0"/>
              <a:t> и обязанностей;</a:t>
            </a:r>
          </a:p>
          <a:p>
            <a:pPr algn="just"/>
            <a:r>
              <a:rPr lang="ru-RU" sz="2800" dirty="0" smtClean="0"/>
              <a:t>•	влияние отдельной личности на развитие процессов внутри организации – изменения, произошедшие в результате прихода в организацию новых управленческих кадров.</a:t>
            </a:r>
          </a:p>
          <a:p>
            <a:pPr algn="just"/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588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Диагностические признаки, определяющие необходимость изменений, могут быть:</a:t>
            </a:r>
          </a:p>
          <a:p>
            <a:pPr marL="514350" indent="-514350" algn="just">
              <a:buAutoNum type="arabicPeriod"/>
            </a:pPr>
            <a:r>
              <a:rPr lang="ru-RU" sz="2800" dirty="0" smtClean="0">
                <a:solidFill>
                  <a:srgbClr val="FF0000"/>
                </a:solidFill>
              </a:rPr>
              <a:t>Прямыми</a:t>
            </a:r>
          </a:p>
          <a:p>
            <a:pPr marL="514350" indent="-514350" algn="just">
              <a:buAutoNum type="arabicPeriod"/>
            </a:pPr>
            <a:r>
              <a:rPr lang="ru-RU" sz="2800" dirty="0" smtClean="0">
                <a:solidFill>
                  <a:srgbClr val="FF0000"/>
                </a:solidFill>
              </a:rPr>
              <a:t>Косвенными.</a:t>
            </a:r>
          </a:p>
          <a:p>
            <a:pPr algn="just"/>
            <a:r>
              <a:rPr lang="ru-RU" sz="2800" i="1" dirty="0" smtClean="0"/>
              <a:t>Ухудшение или стабилизация показателей эффективности работы организации, проигрыши в конкурентной борьбе, пассивность персонала, неаргументированный протест против любых инноваций, отсутствие процедуры отмены неэффективных управленческих решений, разрыв между формальными обязанностями персонала и его конкретной работой, высокая частота наказаний при отсутствии </a:t>
            </a:r>
            <a:r>
              <a:rPr lang="ru-RU" sz="2800" i="1" dirty="0" err="1" smtClean="0"/>
              <a:t>поощ</a:t>
            </a:r>
            <a:r>
              <a:rPr lang="ru-RU" sz="2800" i="1" dirty="0" smtClean="0"/>
              <a:t>-рений и др.</a:t>
            </a:r>
            <a:endParaRPr lang="ru-RU" i="1" dirty="0" smtClean="0"/>
          </a:p>
        </p:txBody>
      </p:sp>
    </p:spTree>
    <p:extLst>
      <p:ext uri="{BB962C8B-B14F-4D97-AF65-F5344CB8AC3E}">
        <p14:creationId xmlns:p14="http://schemas.microsoft.com/office/powerpoint/2010/main" val="3072976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4. </a:t>
            </a:r>
            <a:r>
              <a:rPr lang="ru-RU" sz="2800" dirty="0" smtClean="0">
                <a:solidFill>
                  <a:srgbClr val="FF0000"/>
                </a:solidFill>
              </a:rPr>
              <a:t>Сопротивление организационным изменениям</a:t>
            </a: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	Сопротивление изменениям – </a:t>
            </a:r>
            <a:r>
              <a:rPr lang="ru-RU" sz="2800" dirty="0" smtClean="0"/>
              <a:t>это любые действия работников, направленные на дискредитацию, задержку или противодействие осу-</a:t>
            </a:r>
            <a:r>
              <a:rPr lang="ru-RU" sz="2800" dirty="0" err="1" smtClean="0"/>
              <a:t>ществлению</a:t>
            </a:r>
            <a:r>
              <a:rPr lang="ru-RU" sz="2800" dirty="0" smtClean="0"/>
              <a:t> перемен в процессе труда.</a:t>
            </a:r>
          </a:p>
          <a:p>
            <a:pPr algn="just"/>
            <a:r>
              <a:rPr lang="ru-RU" sz="2800" dirty="0"/>
              <a:t>	</a:t>
            </a:r>
            <a:r>
              <a:rPr lang="ru-RU" sz="2800" dirty="0" smtClean="0"/>
              <a:t>Нередко работники без видимых причин сопротивляются переменам.</a:t>
            </a:r>
          </a:p>
          <a:p>
            <a:pPr algn="just"/>
            <a:r>
              <a:rPr lang="ru-RU" sz="2800" dirty="0" smtClean="0"/>
              <a:t>	Эффективное управление изменениями требует от менеджмента идентификации факторов противодействия и умения применять методы вовлечения работников в процесс перемен.</a:t>
            </a:r>
          </a:p>
        </p:txBody>
      </p:sp>
    </p:spTree>
    <p:extLst>
      <p:ext uri="{BB962C8B-B14F-4D97-AF65-F5344CB8AC3E}">
        <p14:creationId xmlns:p14="http://schemas.microsoft.com/office/powerpoint/2010/main" val="1565933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Выделяют 3 основных вида сопротивления изменениям,  на формирование негативной установки работников к переменам:</a:t>
            </a:r>
          </a:p>
          <a:p>
            <a:pPr marL="457200" indent="-457200" algn="just"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Логическое сопротивление – </a:t>
            </a:r>
            <a:r>
              <a:rPr lang="ru-RU" dirty="0" smtClean="0"/>
              <a:t>означает несогласие сотрудников с фактами, рациональными доводами, логикой.</a:t>
            </a:r>
          </a:p>
          <a:p>
            <a:pPr algn="just"/>
            <a:r>
              <a:rPr lang="ru-RU" dirty="0" smtClean="0"/>
              <a:t>Возникает на почве реального времени и усилий, необходимых для адаптации к изменениям, включая освоение новых должностных обязанностей.</a:t>
            </a:r>
          </a:p>
          <a:p>
            <a:pPr algn="just"/>
            <a:r>
              <a:rPr lang="ru-RU" dirty="0" smtClean="0"/>
              <a:t>Это реальные издержки, которые несут работники, даже при том, что в долгосрочной перспективе речь идет о благоприятных для них переменах, а значит, менеджменту необходимо их, так или иначе, компенсировать.</a:t>
            </a:r>
          </a:p>
        </p:txBody>
      </p:sp>
    </p:spTree>
    <p:extLst>
      <p:ext uri="{BB962C8B-B14F-4D97-AF65-F5344CB8AC3E}">
        <p14:creationId xmlns:p14="http://schemas.microsoft.com/office/powerpoint/2010/main" val="2489815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2. Психологическое сопротивление – </a:t>
            </a:r>
            <a:r>
              <a:rPr lang="ru-RU" dirty="0" smtClean="0"/>
              <a:t>обычно основано на эмоциях, чувствах и установках. Является внутренне «логичным» с точки зрения установок работника и его чувств по поводу перемен. Сотрудники могут бояться неизвестности, не доверять менеджерам, ощущать угрозу своей безопасности. Даже если менеджер считает такие чувства неоправданными, они весьма реальны, а значит, он обязан учитывать их.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	3. Социологическое сопротивление – </a:t>
            </a:r>
            <a:r>
              <a:rPr lang="ru-RU" dirty="0" smtClean="0"/>
              <a:t>результат вызова, который изменения бросают групповым интересам, нормам, ценностям. Поскольку общественные интересы (политические коалиции, ценности профсоюзов и различных сообществ) – весьма значимый фактор внешней среды, менеджмент должен тщательно учитывать отношение различных коалиций и групп к переменам. На уровне малых групп изменения подвергают опасности ценности дружеских отношений и статусы членов команды.</a:t>
            </a:r>
          </a:p>
        </p:txBody>
      </p:sp>
    </p:spTree>
    <p:extLst>
      <p:ext uri="{BB962C8B-B14F-4D97-AF65-F5344CB8AC3E}">
        <p14:creationId xmlns:p14="http://schemas.microsoft.com/office/powerpoint/2010/main" val="646981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Условия, при которых изменения будут, вероятно, встречать серьезное сопротивление, состоят в следующем: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	</a:t>
            </a:r>
            <a:r>
              <a:rPr lang="ru-RU" dirty="0" smtClean="0"/>
              <a:t>высоки затраты, связанные с уничтожением старого. Существующая система характеризуется затратами времени, труда и денежных средств, произведенными при ее создании;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	</a:t>
            </a:r>
            <a:r>
              <a:rPr lang="ru-RU" dirty="0" smtClean="0"/>
              <a:t>чем большие изменения происходят в организационной структуре, тем больше оказываемое им сопротивление. Это происходит потому, что значительные организационные изменения приводят к изменению функций исполнителей, изменению их прав и обязанностей, а также возможностей для дальнейшего роста;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	</a:t>
            </a:r>
            <a:r>
              <a:rPr lang="ru-RU" dirty="0" smtClean="0"/>
              <a:t>чем большие изменения требуются в поведении каждого человека, тем большее сопротивление они встречают. Стабильная организация способствует поддержанию порядка и организационных норм и ценностей. Изменения, при которых должно существенно измениться поведение людей, приводят к неопределенности.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77517" y="5510481"/>
            <a:ext cx="111412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Проведение изменений предполагает, что менеджмент подготовился к преодолению всех трех видов сопротивления, тем более, что психологические и социологические его формы не являются чем-то нерациональным и алогичным, а напротив, отвечают логике различных систем ценностей. В конкретных рабочих ситуациях наиболее вероятна умеренная поддержка изменений или оппозиция.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743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Значение организационных изменений. Основные цели и задачи изменений</a:t>
            </a:r>
          </a:p>
          <a:p>
            <a:pPr algn="just"/>
            <a:r>
              <a:rPr lang="ru-RU" dirty="0" smtClean="0"/>
              <a:t>	Под </a:t>
            </a:r>
            <a:r>
              <a:rPr lang="ru-RU" dirty="0" smtClean="0">
                <a:solidFill>
                  <a:srgbClr val="FF0000"/>
                </a:solidFill>
              </a:rPr>
              <a:t>изменениями (нововведениями) </a:t>
            </a:r>
            <a:r>
              <a:rPr lang="ru-RU" dirty="0" smtClean="0"/>
              <a:t>в организации понимается процесс обновления (преобразования) компании, основанный на внедрении инноваций в организационные процессы.</a:t>
            </a:r>
          </a:p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Актуальность изменений </a:t>
            </a:r>
            <a:r>
              <a:rPr lang="ru-RU" dirty="0" smtClean="0"/>
              <a:t>и нововведений обусловлена необходимостью адаптации компании к требованиям внешней и внутренней среды, к овладению новыми знаниями и технологиями, что особенно важно в условиях рыночной экономики.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22865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Причинами сопротивления </a:t>
            </a:r>
            <a:r>
              <a:rPr lang="ru-RU" dirty="0" smtClean="0">
                <a:solidFill>
                  <a:srgbClr val="FF0000"/>
                </a:solidFill>
              </a:rPr>
              <a:t>могут быть угрозы потребностям сотрудников в безопасности, социальных взаимоотношениях, статусе, компетентности или самоуважении.</a:t>
            </a:r>
          </a:p>
          <a:p>
            <a:pPr algn="just"/>
            <a:r>
              <a:rPr lang="ru-RU" dirty="0" smtClean="0"/>
              <a:t>	Изменения и ощущение исходящей от них угрозы могут спровоцировать возникновение эффекта цепной реакции, т.е. ситуации, когда изменение, непосредственно относящееся к индивиду или небольшой группе людей, приводит к прямой или косвенной реакции многих в силу того, что все они заинтересованы в том или ином развитии событий.</a:t>
            </a:r>
          </a:p>
          <a:p>
            <a:pPr algn="just"/>
            <a:r>
              <a:rPr lang="ru-RU" dirty="0" smtClean="0"/>
              <a:t>	Таким образом, приступая к реализации намеченных перемен в работе коллектива, руководитель должен вначале определить, вызовут ли они сопротивление, что это будет за сопротивление и как изменить свою линию поведения, чтобы преодолеть или устранить его. </a:t>
            </a:r>
          </a:p>
        </p:txBody>
      </p:sp>
    </p:spTree>
    <p:extLst>
      <p:ext uri="{BB962C8B-B14F-4D97-AF65-F5344CB8AC3E}">
        <p14:creationId xmlns:p14="http://schemas.microsoft.com/office/powerpoint/2010/main" val="39784892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r>
              <a:rPr lang="ru-RU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5. Определение рисков организационных изменений</a:t>
            </a:r>
          </a:p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Риски организационных изменений </a:t>
            </a:r>
            <a:r>
              <a:rPr lang="ru-RU" dirty="0" smtClean="0"/>
              <a:t>– это те риски, которые связаны с выбором и необходимостью реализации определенного варианта организационных изменений.</a:t>
            </a:r>
          </a:p>
          <a:p>
            <a:pPr algn="just"/>
            <a:r>
              <a:rPr lang="ru-RU" dirty="0" smtClean="0"/>
              <a:t>	Риски организационных изменений обладают следующими характерными особенностями:</a:t>
            </a:r>
          </a:p>
          <a:p>
            <a:pPr algn="just"/>
            <a:r>
              <a:rPr lang="ru-RU" dirty="0" smtClean="0"/>
              <a:t>•	любые организационные изменения связаны с риском; </a:t>
            </a:r>
          </a:p>
          <a:p>
            <a:pPr algn="just"/>
            <a:r>
              <a:rPr lang="ru-RU" dirty="0" smtClean="0"/>
              <a:t>•	для каждого предприятия риски организационных изменений будут уникальны; </a:t>
            </a:r>
          </a:p>
          <a:p>
            <a:pPr algn="just"/>
            <a:r>
              <a:rPr lang="ru-RU" dirty="0" smtClean="0"/>
              <a:t>•	риск организационных изменений всегда больше нуля, что обусловлено объективно существующей неопределенностью внутренней и внешней среды предприятия; </a:t>
            </a:r>
          </a:p>
          <a:p>
            <a:pPr algn="just"/>
            <a:r>
              <a:rPr lang="ru-RU" dirty="0" smtClean="0"/>
              <a:t>•	риск организационных изменений обладает двойственной природой (любые изменения направлены на снижение риска, но, в то же время, не-корректные действия в рамках этих изменений могут его усилить).</a:t>
            </a:r>
          </a:p>
        </p:txBody>
      </p:sp>
    </p:spTree>
    <p:extLst>
      <p:ext uri="{BB962C8B-B14F-4D97-AF65-F5344CB8AC3E}">
        <p14:creationId xmlns:p14="http://schemas.microsoft.com/office/powerpoint/2010/main" val="39895313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Классификация рисков:</a:t>
            </a: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1. по масштабу влияния на устройство и деятельность организации</a:t>
            </a:r>
          </a:p>
          <a:p>
            <a:pPr algn="just"/>
            <a:r>
              <a:rPr lang="ru-RU" sz="2800" dirty="0" smtClean="0"/>
              <a:t>•	стратегические риски, которые оказывают глобальное влияние на предприятие; </a:t>
            </a:r>
          </a:p>
          <a:p>
            <a:pPr algn="just"/>
            <a:r>
              <a:rPr lang="ru-RU" sz="2800" dirty="0" smtClean="0"/>
              <a:t>•	процедурные или операционные, которые оказывают влияние на сам процесс организационных изменений и могут снизить эффективность их результата. </a:t>
            </a: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2. в зависимости от отношения к процессу управления организационными изменениями</a:t>
            </a:r>
          </a:p>
          <a:p>
            <a:pPr algn="just"/>
            <a:r>
              <a:rPr lang="ru-RU" sz="2800" dirty="0" smtClean="0"/>
              <a:t>•	Внешние риски, которые не имеют прямой связи с проводимыми организационными изменениями, но могут являться их причиной или оказывать влияние на результаты этих изменений.</a:t>
            </a:r>
          </a:p>
          <a:p>
            <a:pPr algn="just"/>
            <a:r>
              <a:rPr lang="ru-RU" sz="2800" dirty="0" smtClean="0"/>
              <a:t>•	Внутренние риски, которые оказывают влияние на внутреннюю среду организации, проводящей организационные изменения.</a:t>
            </a:r>
          </a:p>
          <a:p>
            <a:pPr algn="just"/>
            <a:r>
              <a:rPr lang="ru-RU" sz="2800" dirty="0" smtClean="0"/>
              <a:t>Их источник – сама организация или проводимые организационные изменения.</a:t>
            </a:r>
          </a:p>
        </p:txBody>
      </p:sp>
    </p:spTree>
    <p:extLst>
      <p:ext uri="{BB962C8B-B14F-4D97-AF65-F5344CB8AC3E}">
        <p14:creationId xmlns:p14="http://schemas.microsoft.com/office/powerpoint/2010/main" val="2945486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Движущие силы организационных изменений существуют как внутри, так и вне организации.</a:t>
            </a:r>
          </a:p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Внешние силы </a:t>
            </a:r>
            <a:r>
              <a:rPr lang="ru-RU" dirty="0" smtClean="0"/>
              <a:t>формируются во всех секторах внешней среды (потребители, конкуренты, технологии, национальная экономика, международная сфера). 	</a:t>
            </a:r>
            <a:r>
              <a:rPr lang="ru-RU" dirty="0" smtClean="0">
                <a:solidFill>
                  <a:srgbClr val="FF0000"/>
                </a:solidFill>
              </a:rPr>
              <a:t>Внутренние движущие силы </a:t>
            </a:r>
            <a:r>
              <a:rPr lang="ru-RU" dirty="0" smtClean="0"/>
              <a:t>перемен возникают из деятельности самой организации и принимаемых в ней управленческих решений. Внутренними, побуждающими к организационным изменениям силами могут быть требования работников, профсоюзов, низкие показатели производительности.</a:t>
            </a:r>
          </a:p>
          <a:p>
            <a:pPr algn="just"/>
            <a:r>
              <a:rPr lang="ru-RU" dirty="0" smtClean="0"/>
              <a:t>	Таким образом, под воздействием внутренних и внешних сил менеджмент осознает необходимость перемен в организации. Непосредственными причинами изменений становится несоответствие текущих процедур новым идеям и технологиям.</a:t>
            </a:r>
          </a:p>
        </p:txBody>
      </p:sp>
    </p:spTree>
    <p:extLst>
      <p:ext uri="{BB962C8B-B14F-4D97-AF65-F5344CB8AC3E}">
        <p14:creationId xmlns:p14="http://schemas.microsoft.com/office/powerpoint/2010/main" val="2899484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Значение изменений для развития компаний в современных условиях трудно переоценить.</a:t>
            </a:r>
          </a:p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Основными направлениями изменений </a:t>
            </a:r>
            <a:r>
              <a:rPr lang="ru-RU" dirty="0" smtClean="0"/>
              <a:t>обычно выступают: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внедрение новых технологий,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создание нового продукта,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совершенствование структуры компании.</a:t>
            </a:r>
          </a:p>
          <a:p>
            <a:pPr algn="just"/>
            <a:r>
              <a:rPr lang="ru-RU" dirty="0"/>
              <a:t>	</a:t>
            </a:r>
            <a:r>
              <a:rPr lang="ru-RU" dirty="0" smtClean="0"/>
              <a:t>Поскольку эти направления тесно взаимосвязаны, то они существуют в той или иной комбинации, образуя целостный комплекс изменений. </a:t>
            </a:r>
            <a:r>
              <a:rPr lang="ru-RU" dirty="0" smtClean="0">
                <a:solidFill>
                  <a:srgbClr val="FF0000"/>
                </a:solidFill>
              </a:rPr>
              <a:t>Умение грамотно планировать и последовательно реализовывать изменения позволяют компании своевременно адаптироваться к постоянно меняющейся среде и быть успешной в конкурентной борьбе.</a:t>
            </a:r>
          </a:p>
        </p:txBody>
      </p:sp>
    </p:spTree>
    <p:extLst>
      <p:ext uri="{BB962C8B-B14F-4D97-AF65-F5344CB8AC3E}">
        <p14:creationId xmlns:p14="http://schemas.microsoft.com/office/powerpoint/2010/main" val="348032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Задачи изменений в организации </a:t>
            </a:r>
            <a:r>
              <a:rPr lang="ru-RU" dirty="0" smtClean="0"/>
              <a:t>состоят в том, чтобы правильно: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оценить суть процессов, происходящих во внешней среде предприятия,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отобрать и внедрить те нововведения, которые позволят свести все многообразие внешних и внутренних воздействий к единой линии поведения,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сохранить или повысить эффективность деятельности.</a:t>
            </a:r>
          </a:p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Цели организационных изменений</a:t>
            </a:r>
            <a:r>
              <a:rPr lang="ru-RU" dirty="0" smtClean="0"/>
              <a:t>: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улучшение способности организации адаптироваться к внешней среде, к меняющейся рыночной ситуации,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изменение поведения работников, т.е. приведение поведения работников в организации в соответствие с новыми условиями,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укрепление позиции на рынке,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выход на новые сегменты рынка,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рост производительности и т.д. </a:t>
            </a:r>
          </a:p>
        </p:txBody>
      </p:sp>
    </p:spTree>
    <p:extLst>
      <p:ext uri="{BB962C8B-B14F-4D97-AF65-F5344CB8AC3E}">
        <p14:creationId xmlns:p14="http://schemas.microsoft.com/office/powerpoint/2010/main" val="1338349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Для обоснования изменений необходима тщательная </a:t>
            </a:r>
            <a:r>
              <a:rPr lang="ru-RU" dirty="0" smtClean="0">
                <a:solidFill>
                  <a:srgbClr val="FF0000"/>
                </a:solidFill>
              </a:rPr>
              <a:t>организационная диагностика</a:t>
            </a:r>
            <a:r>
              <a:rPr lang="ru-RU" dirty="0" smtClean="0"/>
              <a:t>, которая предусматривает следующие действия: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признание и объяснение проблем,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оценку потребности в изменениях,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определение готовности и способности организации к проведению изменений,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определение требуемых управленческих и других ресурсов для изменений,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определение целей,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выработку стратегии изменений.</a:t>
            </a:r>
          </a:p>
        </p:txBody>
      </p:sp>
    </p:spTree>
    <p:extLst>
      <p:ext uri="{BB962C8B-B14F-4D97-AF65-F5344CB8AC3E}">
        <p14:creationId xmlns:p14="http://schemas.microsoft.com/office/powerpoint/2010/main" val="224821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r>
              <a:rPr lang="ru-RU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2. Виды изменений в организации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Выделяют 4 основных вида изменений:</a:t>
            </a:r>
          </a:p>
          <a:p>
            <a:pPr marL="457200" indent="-457200" algn="just"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Технологические изменения. </a:t>
            </a:r>
            <a:r>
              <a:rPr lang="ru-RU" dirty="0" smtClean="0"/>
              <a:t>Их конечная задача – повышение эффективности производства товаров или услуг, и связаны они чаще всего с выполнением основной производственной функции организации. С другой стороны, в современных организациях эти изменения касаются также управленческих и сервисных технологий.</a:t>
            </a:r>
          </a:p>
          <a:p>
            <a:pPr marL="457200" indent="-457200" algn="just">
              <a:buAutoNum type="arabicPeriod"/>
            </a:pPr>
            <a:r>
              <a:rPr lang="ru-RU" dirty="0" smtClean="0">
                <a:solidFill>
                  <a:srgbClr val="FF0000"/>
                </a:solidFill>
              </a:rPr>
              <a:t>Продуктовые изменения. </a:t>
            </a:r>
            <a:r>
              <a:rPr lang="ru-RU" dirty="0" smtClean="0"/>
              <a:t>Изменения, которые организация проводит в своих продуктовых линиях или услугах, связаны, прежде всего, с изменениями в потребностях и предпочтениях потребителей. Организация, которая выявила эти изменения и предложила рынку соответствующий продукт, приобретает серьезные конкурентные преимущества.</a:t>
            </a:r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917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3.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Структурные изменения. </a:t>
            </a:r>
            <a:r>
              <a:rPr lang="ru-RU" dirty="0" smtClean="0"/>
              <a:t>Это изменения, связанные с целями, иерархией, процедурами и структурами организации.</a:t>
            </a:r>
          </a:p>
          <a:p>
            <a:pPr algn="just"/>
            <a:r>
              <a:rPr lang="ru-RU" dirty="0"/>
              <a:t>	</a:t>
            </a:r>
            <a:r>
              <a:rPr lang="ru-RU" dirty="0" smtClean="0"/>
              <a:t>Наиболее распространенные тенденции структурных изменений: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переход к адаптивным структурам,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уплощение иерархии,</a:t>
            </a:r>
          </a:p>
          <a:p>
            <a:pPr marL="342900" indent="-342900" algn="just">
              <a:buFontTx/>
              <a:buChar char="-"/>
            </a:pPr>
            <a:r>
              <a:rPr lang="ru-RU" dirty="0" smtClean="0"/>
              <a:t>децентрализация управления. </a:t>
            </a:r>
          </a:p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4. Культурные изменения. </a:t>
            </a:r>
            <a:r>
              <a:rPr lang="ru-RU" dirty="0" smtClean="0"/>
              <a:t>Наиболее медленно происходящие изменения. Это изменения в ценностях, нормах, отношениях, убеждениях и поведении членов организации (организационное развитие, обучение).</a:t>
            </a:r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218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263" y="433137"/>
            <a:ext cx="11357811" cy="650908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Классификация изменений в организации: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	</a:t>
            </a:r>
            <a:r>
              <a:rPr lang="ru-RU" dirty="0" smtClean="0"/>
              <a:t>по цели (создание эффективного управленческого механизма, увеличение эффективности системы управления, обеспечение конкурентной среды);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</a:t>
            </a:r>
            <a:r>
              <a:rPr lang="ru-RU" dirty="0" smtClean="0"/>
              <a:t>	по объекту изменений (перемены в управленческой системе и технологиях, изменения, которые касаются условий труда и его организации);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</a:t>
            </a:r>
            <a:r>
              <a:rPr lang="ru-RU" dirty="0" smtClean="0"/>
              <a:t>	по уровню проводимых изменений (затрагивают как отдельную группу сотрудников или подразделения, так и всю организацию);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</a:t>
            </a:r>
            <a:r>
              <a:rPr lang="ru-RU" dirty="0" smtClean="0"/>
              <a:t>	по степени интенсивности осуществления (эволюционные, проводимые посредством реформ, и революционные, которые связаны чаще всего с разрушением устаревшей системы);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•</a:t>
            </a:r>
            <a:r>
              <a:rPr lang="ru-RU" dirty="0" smtClean="0"/>
              <a:t>	по методам осуществления (принудительные и адаптивные);</a:t>
            </a:r>
          </a:p>
          <a:p>
            <a:pPr algn="just"/>
            <a:r>
              <a:rPr lang="ru-RU" dirty="0">
                <a:solidFill>
                  <a:srgbClr val="FF0000"/>
                </a:solidFill>
              </a:rPr>
              <a:t>• </a:t>
            </a:r>
            <a:r>
              <a:rPr lang="ru-RU" dirty="0" smtClean="0">
                <a:solidFill>
                  <a:srgbClr val="FF0000"/>
                </a:solidFill>
              </a:rPr>
              <a:t>	</a:t>
            </a:r>
            <a:r>
              <a:rPr lang="ru-RU" dirty="0" smtClean="0"/>
              <a:t>в зависимости от вероятности событий (непредвиденные </a:t>
            </a:r>
            <a:r>
              <a:rPr lang="ru-RU" dirty="0"/>
              <a:t>(спонтанные) </a:t>
            </a:r>
            <a:r>
              <a:rPr lang="ru-RU" dirty="0" smtClean="0"/>
              <a:t>изменения и планомерные </a:t>
            </a:r>
            <a:r>
              <a:rPr lang="ru-RU" dirty="0"/>
              <a:t>(целенаправленные) </a:t>
            </a:r>
            <a:r>
              <a:rPr lang="ru-RU" dirty="0" smtClean="0"/>
              <a:t>изменения);</a:t>
            </a:r>
            <a:endParaRPr lang="ru-RU" dirty="0"/>
          </a:p>
          <a:p>
            <a:pPr algn="just"/>
            <a:r>
              <a:rPr lang="ru-RU" dirty="0">
                <a:solidFill>
                  <a:srgbClr val="FF0000"/>
                </a:solidFill>
              </a:rPr>
              <a:t>• 	</a:t>
            </a:r>
            <a:r>
              <a:rPr lang="ru-RU" dirty="0" smtClean="0"/>
              <a:t>по </a:t>
            </a:r>
            <a:r>
              <a:rPr lang="ru-RU" dirty="0"/>
              <a:t>направленности действия изменения во </a:t>
            </a:r>
            <a:r>
              <a:rPr lang="ru-RU" dirty="0" smtClean="0"/>
              <a:t>времени (стратегические; тактические; оперативные; стабилизационные);</a:t>
            </a:r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0095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104</Words>
  <Application>Microsoft Office PowerPoint</Application>
  <PresentationFormat>Произвольный</PresentationFormat>
  <Paragraphs>122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Тема 9. Проведение изменений в организации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9. </dc:title>
  <dc:creator>Admin</dc:creator>
  <cp:lastModifiedBy>Admin</cp:lastModifiedBy>
  <cp:revision>14</cp:revision>
  <dcterms:created xsi:type="dcterms:W3CDTF">2022-11-22T05:30:03Z</dcterms:created>
  <dcterms:modified xsi:type="dcterms:W3CDTF">2022-11-28T16:38:18Z</dcterms:modified>
</cp:coreProperties>
</file>